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4" r:id="rId7"/>
    <p:sldId id="262" r:id="rId8"/>
    <p:sldId id="269" r:id="rId9"/>
    <p:sldId id="270" r:id="rId10"/>
    <p:sldId id="271" r:id="rId11"/>
    <p:sldId id="272" r:id="rId12"/>
    <p:sldId id="257" r:id="rId13"/>
    <p:sldId id="275" r:id="rId14"/>
    <p:sldId id="276" r:id="rId15"/>
    <p:sldId id="277" r:id="rId16"/>
    <p:sldId id="263" r:id="rId17"/>
    <p:sldId id="278" r:id="rId18"/>
    <p:sldId id="279" r:id="rId19"/>
    <p:sldId id="281" r:id="rId20"/>
    <p:sldId id="280" r:id="rId21"/>
    <p:sldId id="265" r:id="rId22"/>
    <p:sldId id="264" r:id="rId23"/>
    <p:sldId id="266" r:id="rId24"/>
    <p:sldId id="267" r:id="rId25"/>
    <p:sldId id="268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49"/>
  </p:normalViewPr>
  <p:slideViewPr>
    <p:cSldViewPr snapToGrid="0" snapToObjects="1">
      <p:cViewPr varScale="1">
        <p:scale>
          <a:sx n="108" d="100"/>
          <a:sy n="108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253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292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229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686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919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792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12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551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681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425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20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4FCC4-86F8-5E47-B66B-AA7366EEF032}" type="datetimeFigureOut">
              <a:rPr lang="es-ES_tradnl" smtClean="0"/>
              <a:t>11/12/17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3D80B-FBC3-5943-BB8C-020F3D0D14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650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7985"/>
            <a:ext cx="9144000" cy="2387600"/>
          </a:xfrm>
        </p:spPr>
        <p:txBody>
          <a:bodyPr/>
          <a:lstStyle/>
          <a:p>
            <a:r>
              <a:rPr lang="es-ES_tradnl" b="1" dirty="0" smtClean="0"/>
              <a:t>Grupo “LOS CHAMANES”</a:t>
            </a:r>
            <a:endParaRPr lang="es-ES_tradnl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71412"/>
            <a:ext cx="9144000" cy="2834388"/>
          </a:xfrm>
        </p:spPr>
        <p:txBody>
          <a:bodyPr>
            <a:normAutofit/>
          </a:bodyPr>
          <a:lstStyle/>
          <a:p>
            <a:pPr algn="r"/>
            <a:r>
              <a:rPr lang="es-ES_tradnl" sz="2800" b="1" dirty="0" smtClean="0"/>
              <a:t>Integrantes:</a:t>
            </a:r>
          </a:p>
          <a:p>
            <a:pPr algn="r"/>
            <a:r>
              <a:rPr lang="es-ES_tradnl" dirty="0" smtClean="0"/>
              <a:t>Alonso Rejas</a:t>
            </a:r>
          </a:p>
          <a:p>
            <a:pPr algn="r"/>
            <a:r>
              <a:rPr lang="es-ES_tradnl" dirty="0" smtClean="0"/>
              <a:t>Víctor David Ramos</a:t>
            </a:r>
          </a:p>
          <a:p>
            <a:pPr algn="r"/>
            <a:r>
              <a:rPr lang="es-ES_tradnl" dirty="0" smtClean="0"/>
              <a:t>Manuel </a:t>
            </a:r>
            <a:r>
              <a:rPr lang="es-ES_tradnl" dirty="0" err="1" smtClean="0"/>
              <a:t>Hohagen</a:t>
            </a:r>
            <a:endParaRPr lang="es-ES_tradnl" dirty="0" smtClean="0"/>
          </a:p>
          <a:p>
            <a:pPr algn="r"/>
            <a:r>
              <a:rPr lang="es-ES_tradnl" dirty="0" smtClean="0"/>
              <a:t>Roberto </a:t>
            </a:r>
            <a:r>
              <a:rPr lang="es-ES_tradnl" dirty="0" err="1" smtClean="0"/>
              <a:t>Principe</a:t>
            </a:r>
            <a:endParaRPr lang="es-ES_tradnl" dirty="0" smtClean="0"/>
          </a:p>
          <a:p>
            <a:pPr algn="r"/>
            <a:r>
              <a:rPr lang="es-ES_tradnl" dirty="0" smtClean="0"/>
              <a:t>Juan José Miranda (Líder)</a:t>
            </a:r>
          </a:p>
        </p:txBody>
      </p:sp>
      <p:pic>
        <p:nvPicPr>
          <p:cNvPr id="4" name="Imagen 2" descr="logo-Magia punto com.png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02884"/>
            <a:ext cx="2268187" cy="555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6201476"/>
            <a:ext cx="1991096" cy="70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33" y="399471"/>
            <a:ext cx="6208733" cy="1530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535935"/>
            <a:ext cx="4885678" cy="24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Problemas de acceso al crédito </a:t>
            </a:r>
            <a:r>
              <a:rPr lang="es-ES_tradnl" dirty="0" smtClean="0"/>
              <a:t>en el sistema financiero, solo la economía formal tiene acceso al crédito (Falta de sustento y garantías que demuestren capacidad de pago)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03" y="3288723"/>
            <a:ext cx="5171229" cy="3222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00" y="3409952"/>
            <a:ext cx="5518966" cy="297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5284"/>
          </a:xfrm>
        </p:spPr>
        <p:txBody>
          <a:bodyPr>
            <a:normAutofit/>
          </a:bodyPr>
          <a:lstStyle/>
          <a:p>
            <a:r>
              <a:rPr lang="es-ES_tradnl" dirty="0" smtClean="0"/>
              <a:t>Problemas serios de usabilidad y UX en soluciones existentes.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0908"/>
            <a:ext cx="6138713" cy="4087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2" y="2881745"/>
            <a:ext cx="5201866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1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Disminución en el costo del cumplimiento tributario </a:t>
            </a:r>
            <a:r>
              <a:rPr lang="es-ES_tradnl" dirty="0" smtClean="0"/>
              <a:t>(simplificación para la declaración de impuestos/ PLE: Programa de Libros Electrónicos).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57" y="3211655"/>
            <a:ext cx="5700486" cy="36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Gestión de microempresas a través de los CPE </a:t>
            </a:r>
            <a:r>
              <a:rPr lang="es-ES_tradnl" dirty="0" smtClean="0"/>
              <a:t>(comprobantes de pagos electrónicos): </a:t>
            </a:r>
            <a:r>
              <a:rPr lang="es-ES_tradnl" dirty="0" err="1" smtClean="0"/>
              <a:t>Dashboard</a:t>
            </a:r>
            <a:r>
              <a:rPr lang="es-ES_tradnl" dirty="0" smtClean="0"/>
              <a:t> y Analítica.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2" y="3500664"/>
            <a:ext cx="2383971" cy="2190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13" y="2842986"/>
            <a:ext cx="5761587" cy="3468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70400" y="4339771"/>
            <a:ext cx="88537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91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5970"/>
            <a:ext cx="10515600" cy="2175669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Utilización de monedas digitales </a:t>
            </a:r>
            <a:r>
              <a:rPr lang="es-ES_tradnl" dirty="0" smtClean="0"/>
              <a:t>(sobre un </a:t>
            </a:r>
            <a:r>
              <a:rPr lang="es-ES_tradnl" b="1" dirty="0" err="1" smtClean="0"/>
              <a:t>Blockchain</a:t>
            </a:r>
            <a:r>
              <a:rPr lang="es-ES_tradnl" dirty="0" smtClean="0"/>
              <a:t>) para la venta de productos/servicios y el pago de los impuestos en tiempo real vía un </a:t>
            </a:r>
            <a:r>
              <a:rPr lang="es-ES_tradnl" b="1" dirty="0" err="1" smtClean="0"/>
              <a:t>chatBot</a:t>
            </a:r>
            <a:r>
              <a:rPr lang="es-ES_tradnl" dirty="0" smtClean="0"/>
              <a:t> y </a:t>
            </a:r>
            <a:r>
              <a:rPr lang="es-ES_tradnl" b="1" dirty="0" smtClean="0"/>
              <a:t>billeteras digitales </a:t>
            </a:r>
            <a:r>
              <a:rPr lang="es-ES_tradnl" dirty="0" smtClean="0"/>
              <a:t>de muy fácil uso.</a:t>
            </a:r>
          </a:p>
          <a:p>
            <a:pPr lvl="1"/>
            <a:r>
              <a:rPr lang="es-ES_tradnl" dirty="0" smtClean="0"/>
              <a:t>Formalización, Inclusión financiera, Transparencia, Eficiencia del Estado, Seguridad para el microempresario, Pagos digitales de manera sencilla.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7" y="3599543"/>
            <a:ext cx="4467005" cy="2972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2224" y="6341299"/>
            <a:ext cx="115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smtClean="0"/>
              <a:t>Paguito</a:t>
            </a:r>
            <a:endParaRPr lang="es-ES_tradnl" sz="2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7" y="4072052"/>
            <a:ext cx="3953820" cy="237229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890121" y="4648598"/>
            <a:ext cx="88537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Arrow 7"/>
          <p:cNvSpPr/>
          <p:nvPr/>
        </p:nvSpPr>
        <p:spPr>
          <a:xfrm rot="10800000">
            <a:off x="4890121" y="5399597"/>
            <a:ext cx="88537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8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Propuesta de valor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Redefiniendo la </a:t>
            </a:r>
            <a:r>
              <a:rPr lang="es-ES_tradnl" b="1" dirty="0" smtClean="0"/>
              <a:t>confianza</a:t>
            </a:r>
            <a:r>
              <a:rPr lang="es-ES_tradnl" dirty="0" smtClean="0"/>
              <a:t> entre el Estado y el Ciudadano.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43" y="2735036"/>
            <a:ext cx="7329714" cy="41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Componente de la 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b="1" dirty="0" smtClean="0"/>
              <a:t>Aplicación móvil </a:t>
            </a:r>
            <a:r>
              <a:rPr lang="es-ES_tradnl" dirty="0" smtClean="0"/>
              <a:t>(iOS/Android) para los microempresarios.</a:t>
            </a:r>
          </a:p>
          <a:p>
            <a:pPr lvl="1"/>
            <a:r>
              <a:rPr lang="es-ES_tradnl" dirty="0" err="1" smtClean="0"/>
              <a:t>Dashboard</a:t>
            </a:r>
            <a:r>
              <a:rPr lang="es-ES_tradnl" dirty="0" smtClean="0"/>
              <a:t>, analítica, generación de CPE y generación de PLE.</a:t>
            </a:r>
          </a:p>
          <a:p>
            <a:r>
              <a:rPr lang="es-ES_tradnl" b="1" dirty="0" err="1" smtClean="0"/>
              <a:t>ChatBot</a:t>
            </a:r>
            <a:r>
              <a:rPr lang="es-ES_tradnl" dirty="0" smtClean="0"/>
              <a:t> y </a:t>
            </a:r>
            <a:r>
              <a:rPr lang="es-ES_tradnl" b="1" dirty="0" smtClean="0"/>
              <a:t>billetera electrónica </a:t>
            </a:r>
            <a:r>
              <a:rPr lang="es-ES_tradnl" dirty="0" smtClean="0"/>
              <a:t>sobre una red </a:t>
            </a:r>
            <a:r>
              <a:rPr lang="es-ES_tradnl" b="1" dirty="0" err="1" smtClean="0"/>
              <a:t>Blockchain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Para el pago de los CPE y un porcentaje del IGV en tiempo real.</a:t>
            </a:r>
          </a:p>
          <a:p>
            <a:pPr lvl="1"/>
            <a:r>
              <a:rPr lang="es-ES_tradnl" dirty="0" smtClean="0"/>
              <a:t>Da la inmutabilidad, seguridad de la información y transparencia a los pagos.</a:t>
            </a:r>
          </a:p>
          <a:p>
            <a:pPr lvl="1"/>
            <a:r>
              <a:rPr lang="es-ES_tradnl" dirty="0" smtClean="0"/>
              <a:t>Pagos plenamente identificados y trazables.</a:t>
            </a:r>
          </a:p>
          <a:p>
            <a:pPr lvl="1"/>
            <a:r>
              <a:rPr lang="es-ES_tradnl" dirty="0" smtClean="0"/>
              <a:t>Altamente escalable, distribuido y sin ningún punto de falla.</a:t>
            </a:r>
          </a:p>
          <a:p>
            <a:r>
              <a:rPr lang="es-ES_tradnl" b="1" dirty="0" err="1" smtClean="0"/>
              <a:t>Backend</a:t>
            </a:r>
            <a:r>
              <a:rPr lang="es-ES_tradnl" b="1" dirty="0" smtClean="0"/>
              <a:t> de Integración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Integración con SUNAT para la generación y validación de los CPE.</a:t>
            </a:r>
          </a:p>
          <a:p>
            <a:pPr lvl="1"/>
            <a:r>
              <a:rPr lang="es-ES_tradnl" dirty="0" smtClean="0"/>
              <a:t>Integración con el aplicativo móvil y el </a:t>
            </a:r>
            <a:r>
              <a:rPr lang="es-ES_tradnl" dirty="0" err="1" smtClean="0"/>
              <a:t>ChatBot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Alta escalabilidad, seguridad perimétrica.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4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747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8" y="1690688"/>
            <a:ext cx="718457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457"/>
            <a:ext cx="5605153" cy="290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153" y="4275117"/>
            <a:ext cx="6721434" cy="26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4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1327" y="2540289"/>
            <a:ext cx="5368636" cy="1879311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ChatBot</a:t>
            </a:r>
            <a:r>
              <a:rPr lang="es-ES_tradnl" dirty="0" smtClean="0"/>
              <a:t> y Billetera electrónica.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9575"/>
            <a:ext cx="5306050" cy="491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877741" y="2871354"/>
            <a:ext cx="1884218" cy="111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6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83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600" y="0"/>
            <a:ext cx="38583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132" y="0"/>
            <a:ext cx="10515600" cy="14659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9600" b="1" smtClean="0"/>
              <a:t>¡GRACIAS!</a:t>
            </a:r>
            <a:endParaRPr lang="es-ES_tradnl" sz="9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292" y="1465944"/>
            <a:ext cx="71932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7470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8" y="1690688"/>
            <a:ext cx="718457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457"/>
            <a:ext cx="5605153" cy="2907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153" y="4275117"/>
            <a:ext cx="6721434" cy="265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1690688"/>
            <a:ext cx="12326586" cy="5236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4"/>
            <a:ext cx="10515600" cy="489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Ya Formalizados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Data de las ventas disponible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Pero no INFORMACIÓN para tomar decisiones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Altos costos del cumplimiento tributario</a:t>
            </a:r>
          </a:p>
        </p:txBody>
      </p:sp>
    </p:spTree>
    <p:extLst>
      <p:ext uri="{BB962C8B-B14F-4D97-AF65-F5344CB8AC3E}">
        <p14:creationId xmlns:p14="http://schemas.microsoft.com/office/powerpoint/2010/main" val="7876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8132618" cy="5032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9861"/>
            <a:ext cx="3879273" cy="256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179" y="1825623"/>
            <a:ext cx="1220782" cy="1721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617" y="1825623"/>
            <a:ext cx="4059383" cy="5090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086" y="4446909"/>
            <a:ext cx="1944914" cy="2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problema actual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8132618" cy="5032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2617" y="1825625"/>
            <a:ext cx="4059383" cy="5032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9861"/>
            <a:ext cx="3879273" cy="256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836" y="1825623"/>
            <a:ext cx="1220782" cy="17211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1690688"/>
            <a:ext cx="12326586" cy="5236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825624"/>
            <a:ext cx="10515600" cy="489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Completamente informales (75%)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Invisibles para la SUNAT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dirty="0" smtClean="0"/>
              <a:t>Invisibles para el Sistema Financiero</a:t>
            </a:r>
          </a:p>
        </p:txBody>
      </p:sp>
    </p:spTree>
    <p:extLst>
      <p:ext uri="{BB962C8B-B14F-4D97-AF65-F5344CB8AC3E}">
        <p14:creationId xmlns:p14="http://schemas.microsoft.com/office/powerpoint/2010/main" val="10517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4" y="283255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_tradnl" sz="12000" smtClean="0">
                <a:latin typeface="+mn-lt"/>
              </a:rPr>
              <a:t>¿Qué hacemos?</a:t>
            </a:r>
            <a:endParaRPr lang="es-ES_tradnl" sz="1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8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Nuestra problemática actual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0084"/>
          </a:xfrm>
        </p:spPr>
        <p:txBody>
          <a:bodyPr>
            <a:normAutofit/>
          </a:bodyPr>
          <a:lstStyle/>
          <a:p>
            <a:r>
              <a:rPr lang="es-ES_tradnl" dirty="0" smtClean="0"/>
              <a:t>Altísimos y </a:t>
            </a:r>
            <a:r>
              <a:rPr lang="es-ES_tradnl" b="1" dirty="0" smtClean="0"/>
              <a:t>prohibitivos costos </a:t>
            </a:r>
            <a:r>
              <a:rPr lang="es-ES_tradnl" dirty="0" smtClean="0"/>
              <a:t>del </a:t>
            </a:r>
            <a:r>
              <a:rPr lang="es-ES_tradnl" b="1" dirty="0" smtClean="0"/>
              <a:t>cumplimiento de las obligaciones tributarias</a:t>
            </a:r>
            <a:r>
              <a:rPr lang="es-ES_tradnl" dirty="0" smtClean="0"/>
              <a:t> (Contador/Pago de tributos en ventanilla de bancos).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225546"/>
            <a:ext cx="5384800" cy="3594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25546"/>
            <a:ext cx="4953000" cy="36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1757"/>
          </a:xfrm>
        </p:spPr>
        <p:txBody>
          <a:bodyPr>
            <a:normAutofit/>
          </a:bodyPr>
          <a:lstStyle/>
          <a:p>
            <a:r>
              <a:rPr lang="es-ES_tradnl" dirty="0" smtClean="0"/>
              <a:t>Poder aceptar pagos digitales sin la </a:t>
            </a:r>
            <a:r>
              <a:rPr lang="es-ES_tradnl" b="1" dirty="0" smtClean="0"/>
              <a:t>complejidad</a:t>
            </a:r>
            <a:r>
              <a:rPr lang="es-ES_tradnl" dirty="0" smtClean="0"/>
              <a:t> y los </a:t>
            </a:r>
            <a:r>
              <a:rPr lang="es-ES_tradnl" b="1" dirty="0" smtClean="0"/>
              <a:t>sobrecostos</a:t>
            </a:r>
            <a:r>
              <a:rPr lang="es-ES_tradnl" dirty="0" smtClean="0"/>
              <a:t> de las soluciones actuales (Visa/</a:t>
            </a:r>
            <a:r>
              <a:rPr lang="es-ES_tradnl" dirty="0" err="1" smtClean="0"/>
              <a:t>Mastercard</a:t>
            </a:r>
            <a:r>
              <a:rPr lang="es-ES_tradnl" dirty="0" smtClean="0"/>
              <a:t>/Pasarelas/Bancos).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32318"/>
            <a:ext cx="5715000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95191"/>
            <a:ext cx="4488873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Nuestra problemática actual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1030"/>
          </a:xfrm>
        </p:spPr>
        <p:txBody>
          <a:bodyPr>
            <a:normAutofit/>
          </a:bodyPr>
          <a:lstStyle/>
          <a:p>
            <a:r>
              <a:rPr lang="es-ES_tradnl" b="1" dirty="0" smtClean="0"/>
              <a:t>Demora en el pago de los impuestos </a:t>
            </a:r>
            <a:r>
              <a:rPr lang="es-ES_tradnl" dirty="0" smtClean="0"/>
              <a:t>y recaudación tributaria, cobramos una parte de los impuestos en tiempo real, en el mismo momento del pago (Modelo de detracciones en tiempo real).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22" y="3366655"/>
            <a:ext cx="5186755" cy="34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434</Words>
  <Application>Microsoft Macintosh PowerPoint</Application>
  <PresentationFormat>Widescreen</PresentationFormat>
  <Paragraphs>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Grupo “LOS CHAMANES”</vt:lpstr>
      <vt:lpstr>El problema actual</vt:lpstr>
      <vt:lpstr>El problema actual</vt:lpstr>
      <vt:lpstr>El problema actual</vt:lpstr>
      <vt:lpstr>El problema actual</vt:lpstr>
      <vt:lpstr>¿Qué hacemos?</vt:lpstr>
      <vt:lpstr>Nuestra problemática actual</vt:lpstr>
      <vt:lpstr>Nuestra problemática actual</vt:lpstr>
      <vt:lpstr>Nuestra problemática actual</vt:lpstr>
      <vt:lpstr>Nuestra problemática actual</vt:lpstr>
      <vt:lpstr>Nuestra problemática actual</vt:lpstr>
      <vt:lpstr>Propuesta de valor</vt:lpstr>
      <vt:lpstr>Propuesta de valor</vt:lpstr>
      <vt:lpstr>Propuesta de valor</vt:lpstr>
      <vt:lpstr>Propuesta de valor</vt:lpstr>
      <vt:lpstr>Componente de la solución</vt:lpstr>
      <vt:lpstr>PowerPoint Presentation</vt:lpstr>
      <vt:lpstr>PowerPoint Presentation</vt:lpstr>
      <vt:lpstr>PowerPoint Presentation</vt:lpstr>
      <vt:lpstr>PowerPoint Presentation</vt:lpstr>
      <vt:lpstr>ChatBot y Billetera electrónica.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“LOS CHAMANES”</dc:title>
  <dc:creator>Juan José Miranda del Solar</dc:creator>
  <cp:lastModifiedBy>Juan José Miranda del Solar</cp:lastModifiedBy>
  <cp:revision>33</cp:revision>
  <dcterms:created xsi:type="dcterms:W3CDTF">2017-11-26T13:06:35Z</dcterms:created>
  <dcterms:modified xsi:type="dcterms:W3CDTF">2017-12-11T13:24:39Z</dcterms:modified>
</cp:coreProperties>
</file>